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2" r:id="rId4"/>
    <p:sldId id="264" r:id="rId5"/>
    <p:sldId id="271" r:id="rId6"/>
    <p:sldId id="272" r:id="rId7"/>
    <p:sldId id="273" r:id="rId8"/>
    <p:sldId id="274" r:id="rId9"/>
    <p:sldId id="269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6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96AC85-F52A-6E71-A1CF-3FD2451BF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FB082-D1AE-3DFB-0F89-633EB817BD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8/28/2022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BBCA4-D9D3-8D19-F3F0-BAB3D3FE3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A21F54-3FAA-ED00-F145-7A6C85C347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28901BF-5376-4C90-BCAE-C4355A4AE13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3755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8/28/2022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E769C83-0A3A-4A56-AB56-268F284AE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1493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C298166-8A59-BCAB-0684-C538CDCFD8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B286043-D14B-ADCE-CF96-FE88FEC6C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7CE88-87D2-4F5B-B6B3-882D9D83491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6DF4BBB-0450-9EDE-637F-B3BAC4C66B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975BD96-FE65-53EF-A7EE-236C3EFB0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A9E8-7BFF-443D-39CB-26B7C69474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CEF7017-BD3A-79FE-81AD-3B035241A7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8932136-9329-449D-E1CA-C2B7F6E85C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8300-C2F9-47F1-8147-E4E1FF20BBC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C419F3D-05BB-A66C-6DC4-9F7C534BB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41B2D97-D84D-CA44-4442-9F0DF6488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DE7D0-3942-FC90-0F0E-BC7681BDF45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8B53F0F-BE98-A216-86E2-292CF4A23A2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4C0B84A-2ACD-94AB-3827-0CD3D3B68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6B1D3-1846-4706-A28E-ABAAA71C6D6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2CFBBE0-A606-1038-CD61-E0380A4327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46B4479-705C-800E-0BC9-AB191CD7A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17726-8CC0-432F-02FC-4B8B29A19F4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34095E1-39CB-AED2-8921-733C6080F5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23B641A-47BA-4052-4E32-2AB97E69EE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BB4CC-27E3-4755-9861-BC2D08BA0C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27E97D9-1054-5051-B1E2-9F75108DB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84414CD-0296-A3B3-A30F-8A133E615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0D0F2-60CA-FEC6-E188-99C8FC05B6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467AA2F-6091-803D-9F81-8F0F78BADB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C13DBA6-6B0E-7BA5-4784-FA6900984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1120-46C1-4E54-BA95-586E135212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2B12B94-7E16-F975-9660-A0CA73961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D74D1F-4890-EED1-DF22-7C7511E80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69B4E-69A4-0975-5C01-CD14600DE16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467AA2F-6091-803D-9F81-8F0F78BADB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C13DBA6-6B0E-7BA5-4784-FA6900984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1120-46C1-4E54-BA95-586E135212D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2B12B94-7E16-F975-9660-A0CA73961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D74D1F-4890-EED1-DF22-7C7511E80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DAD66-128B-BE87-3805-3AE009FD2B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  <p:extLst>
      <p:ext uri="{BB962C8B-B14F-4D97-AF65-F5344CB8AC3E}">
        <p14:creationId xmlns:p14="http://schemas.microsoft.com/office/powerpoint/2010/main" val="1539800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2467AA2F-6091-803D-9F81-8F0F78BADB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C13DBA6-6B0E-7BA5-4784-FA6900984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71120-46C1-4E54-BA95-586E135212D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2B12B94-7E16-F975-9660-A0CA739610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CD74D1F-4890-EED1-DF22-7C7511E80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97861-6605-2405-7ABA-7531A7841A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  <p:extLst>
      <p:ext uri="{BB962C8B-B14F-4D97-AF65-F5344CB8AC3E}">
        <p14:creationId xmlns:p14="http://schemas.microsoft.com/office/powerpoint/2010/main" val="3788713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DD6EA27-F2AD-20A5-1361-F5E73AC930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DF39124-4426-DF3F-EC66-EB6F88E7D4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46E333-6E39-4C12-B1B2-E3808685666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8BAC33D-03F5-6323-B547-DF15BED9BD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74CA33D-7EB8-225F-5685-D0FA2A48E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6E382-6276-C383-671F-0D2B9D43263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8/28/2022 pm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96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0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993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4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8183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9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6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2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4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5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1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2657-AD52-435C-9D15-51E5DA29A541}" type="datetimeFigureOut">
              <a:rPr lang="en-US" smtClean="0"/>
              <a:t>8/27/2022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D803AE-09E6-4863-8481-EBE531CB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6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E47D-5B95-EFA2-F63B-73FD76E55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878" y="1987544"/>
            <a:ext cx="7114989" cy="923330"/>
          </a:xfr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Gospel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931E44-5B15-245A-427E-3B2035830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878" y="3935939"/>
            <a:ext cx="7629525" cy="2246769"/>
          </a:xfrm>
        </p:spPr>
        <p:txBody>
          <a:bodyPr>
            <a:spAutoFit/>
          </a:bodyPr>
          <a:lstStyle/>
          <a:p>
            <a:r>
              <a:rPr lang="en-US" sz="2800" b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Revelation 22:17</a:t>
            </a:r>
            <a:r>
              <a:rPr lang="en-US" sz="280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en-US" sz="280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“</a:t>
            </a:r>
            <a:r>
              <a:rPr lang="en-US" sz="28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the Spirit and the bride say, Come. And he that heareth, let him say, Come. And he that is athirst, let him come: he that will, let him take the water of life freely</a:t>
            </a:r>
            <a:r>
              <a:rPr lang="en-US" sz="280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07398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08462DD-7250-93D6-0104-5B4D97490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5499" y="486706"/>
            <a:ext cx="7748588" cy="923330"/>
          </a:xfrm>
        </p:spPr>
        <p:txBody>
          <a:bodyPr wrap="square">
            <a:spAutoFit/>
          </a:bodyPr>
          <a:lstStyle/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95A5E3A-E2E8-BF93-A381-A18A62319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2811026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03225" indent="-403225"/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Come to God for life.</a:t>
            </a:r>
            <a:r>
              <a:rPr lang="en-US" altLang="en-US" sz="4000" dirty="0">
                <a:latin typeface="Franklin Gothic Medium Cond" panose="020B060603040202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Isaiah. 55:1-3</a:t>
            </a:r>
          </a:p>
          <a:p>
            <a:pPr marL="403225" indent="-403225"/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Come to Jesus for rest.</a:t>
            </a:r>
            <a:r>
              <a:rPr lang="en-US" altLang="en-US" sz="4000" dirty="0">
                <a:latin typeface="Franklin Gothic Medium Cond" panose="020B060603040202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Matthew 11:28</a:t>
            </a:r>
          </a:p>
          <a:p>
            <a:pPr marL="403225" indent="-403225"/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Bread of life and water of life.</a:t>
            </a:r>
            <a:r>
              <a:rPr lang="en-US" altLang="en-US" sz="4000" dirty="0">
                <a:latin typeface="Franklin Gothic Medium Cond" panose="020B060603040202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John 6:35; 7:37-38</a:t>
            </a:r>
            <a:endParaRPr lang="en-US" altLang="en-US" sz="1400" dirty="0">
              <a:solidFill>
                <a:srgbClr val="FF0000"/>
              </a:solidFill>
              <a:latin typeface="Franklin Gothic Medium Cond" panose="020B06060304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0A0C34-B8A0-AD71-583D-17DA299ED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706" y="510621"/>
            <a:ext cx="7488909" cy="1477328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Invites and Calls Sinners</a:t>
            </a:r>
            <a:b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</a:br>
            <a:r>
              <a:rPr lang="en-US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Matthew 22:1-10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638DD6-BEDA-BBF5-86E5-9A16159B1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199" y="1915211"/>
            <a:ext cx="8620125" cy="4832092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All things are ready – Come to the feast</a:t>
            </a:r>
          </a:p>
          <a:p>
            <a:pPr>
              <a:spcBef>
                <a:spcPts val="0"/>
              </a:spcBef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Go into the highways … invite.</a:t>
            </a:r>
            <a:b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</a:b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Matthew 22:9</a:t>
            </a:r>
          </a:p>
          <a:p>
            <a:pPr>
              <a:spcBef>
                <a:spcPts val="0"/>
              </a:spcBef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Through gospel preaching.</a:t>
            </a:r>
            <a:b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</a:b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1 Corinthians 1:23</a:t>
            </a:r>
          </a:p>
          <a:p>
            <a:pPr lvl="1">
              <a:spcBef>
                <a:spcPts val="0"/>
              </a:spcBef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Christ sent Saul to do this.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26:17-20</a:t>
            </a:r>
          </a:p>
          <a:p>
            <a:pPr lvl="1">
              <a:spcBef>
                <a:spcPts val="0"/>
              </a:spcBef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Christ sends us to do the same thing today.</a:t>
            </a:r>
          </a:p>
          <a:p>
            <a:pPr lvl="1">
              <a:spcBef>
                <a:spcPts val="0"/>
              </a:spcBef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The gospel invitation is an important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1915347E-1973-5DEA-4244-C88602B9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F6283-103F-4249-B73A-E1467EFD078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36D4A245-5814-FE62-61AA-3FFC0BF1B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92" y="1573107"/>
            <a:ext cx="8248650" cy="504138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600" u="sng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Persuade the lost</a:t>
            </a:r>
            <a:r>
              <a:rPr lang="en-US" altLang="en-US" sz="36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:</a:t>
            </a:r>
          </a:p>
          <a:p>
            <a:pPr marL="282575" indent="-282575">
              <a:spcBef>
                <a:spcPct val="20000"/>
              </a:spcBef>
              <a:buFontTx/>
              <a:buChar char="•"/>
            </a:pPr>
            <a:r>
              <a:rPr lang="en-US" altLang="en-US" sz="36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To know their sin and have faith in Jesus.</a:t>
            </a:r>
            <a:r>
              <a:rPr lang="en-US" altLang="en-US" sz="32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 </a:t>
            </a:r>
            <a:br>
              <a:rPr lang="en-US" altLang="en-US" sz="32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</a:b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17:3-4; 18:4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Boldness.</a:t>
            </a:r>
            <a:r>
              <a:rPr lang="en-US" altLang="en-US" sz="32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Acts 19:8 (26)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Patient teaching.</a:t>
            </a:r>
            <a:r>
              <a:rPr lang="en-US" altLang="en-US" sz="32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Acts 28:23-24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To become a Christian.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26:27-29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8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Tell what must be done to be saved.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4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Lost. </a:t>
            </a:r>
            <a:r>
              <a:rPr lang="en-US" altLang="en-US" sz="34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9:6; 22:16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9DF330-6B55-5D49-AA3E-8E53D40E9AB0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1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1000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E536768B-50F9-E2DF-B59E-08E06B38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8650-EC56-4EE9-8A77-5BAD90DB79D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8DBE3223-283F-15A5-244E-0BFE40B7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256" y="1763929"/>
            <a:ext cx="8295444" cy="333014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4000" u="sng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Persuade the saved</a:t>
            </a: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Continue in the grace of God.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13:43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Can fall short of the grace of God.</a:t>
            </a:r>
            <a:b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</a:b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Hebrews 2 and 3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Can fall from grace.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Galatians 5:4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154B6E-D593-29B5-6439-BB8EB8977BC2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0EECEEA-6DBE-781F-3EB5-03D13ED3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986B-FAB7-4C8D-9AB5-689DBE1376B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5AD21DA2-A987-625D-7062-53E13CFB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412" y="1793353"/>
            <a:ext cx="7553325" cy="436427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Individual.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2:40-41</a:t>
            </a:r>
          </a:p>
          <a:p>
            <a:pPr marL="631825" lvl="1" indent="-290513">
              <a:spcBef>
                <a:spcPct val="20000"/>
              </a:spcBef>
              <a:buFontTx/>
              <a:buChar char="•"/>
              <a:tabLst>
                <a:tab pos="339725" algn="l"/>
                <a:tab pos="635000" algn="l"/>
              </a:tabLst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One sinner repenting causes heaven to rejoice.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Luke 15:10</a:t>
            </a:r>
          </a:p>
          <a:p>
            <a:pPr marL="631825" lvl="1" indent="-290513">
              <a:spcBef>
                <a:spcPct val="20000"/>
              </a:spcBef>
              <a:buFontTx/>
              <a:buChar char="•"/>
              <a:tabLst>
                <a:tab pos="339725" algn="l"/>
                <a:tab pos="635000" algn="l"/>
              </a:tabLst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Gospel invitation applies to each person.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17:30-31, 34</a:t>
            </a:r>
          </a:p>
          <a:p>
            <a:pPr marL="631825" lvl="1" indent="-290513">
              <a:spcBef>
                <a:spcPct val="20000"/>
              </a:spcBef>
              <a:buFontTx/>
              <a:buChar char="•"/>
              <a:tabLst>
                <a:tab pos="339725" algn="l"/>
                <a:tab pos="635000" algn="l"/>
              </a:tabLst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Must address the spiritual needs of the 	sinner.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24:24-25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3BE811-2C33-B5CA-2181-9BBD02CE43B2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0EECEEA-6DBE-781F-3EB5-03D13ED3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986B-FAB7-4C8D-9AB5-689DBE1376B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5AD21DA2-A987-625D-7062-53E13CFB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93" y="1400036"/>
            <a:ext cx="8153007" cy="5164491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20000"/>
              </a:spcBef>
              <a:buFontTx/>
              <a:buChar char="•"/>
              <a:tabLst/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Relevant.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8:35-37</a:t>
            </a:r>
          </a:p>
          <a:p>
            <a:pPr marL="457200" lvl="1">
              <a:spcBef>
                <a:spcPct val="20000"/>
              </a:spcBef>
              <a:buFontTx/>
              <a:buChar char="•"/>
              <a:tabLst/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Show sin and salvation.</a:t>
            </a:r>
          </a:p>
          <a:p>
            <a:pPr marL="339725" lvl="0" indent="-339725">
              <a:spcBef>
                <a:spcPct val="20000"/>
              </a:spcBef>
              <a:buFontTx/>
              <a:buChar char="•"/>
              <a:tabLst/>
            </a:pPr>
            <a:r>
              <a:rPr lang="en-US" altLang="en-US" sz="4000" dirty="0">
                <a:solidFill>
                  <a:srgbClr val="000099"/>
                </a:solidFill>
                <a:latin typeface="Franklin Gothic Medium Cond" panose="020B0606030402020204" pitchFamily="34" charset="0"/>
              </a:rPr>
              <a:t>Decisive.</a:t>
            </a:r>
            <a:r>
              <a:rPr lang="en-US" altLang="en-US" sz="40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2 Corinthians 3:12;</a:t>
            </a:r>
            <a:b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</a:br>
            <a:r>
              <a:rPr lang="en-US" altLang="en-US" sz="40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Hebrews 3:7, 13 </a:t>
            </a:r>
          </a:p>
          <a:p>
            <a:pPr marL="457200" lvl="1">
              <a:spcBef>
                <a:spcPct val="20000"/>
              </a:spcBef>
              <a:buFontTx/>
              <a:buChar char="•"/>
              <a:tabLst/>
            </a:pPr>
            <a:r>
              <a:rPr lang="en-US" altLang="en-US" sz="3600" i="1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“What shall we do?”</a:t>
            </a: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 </a:t>
            </a:r>
            <a:r>
              <a:rPr lang="en-US" altLang="en-US" sz="36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Acts 2:37-38, 40</a:t>
            </a:r>
          </a:p>
          <a:p>
            <a:pPr marL="744538" lvl="1" indent="-287338">
              <a:spcBef>
                <a:spcPct val="20000"/>
              </a:spcBef>
              <a:buFontTx/>
              <a:buChar char="•"/>
              <a:tabLst/>
            </a:pP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Make the application of truth.</a:t>
            </a:r>
            <a:b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</a:br>
            <a:r>
              <a:rPr lang="en-US" altLang="en-US" sz="36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Matthew 28:20, </a:t>
            </a:r>
            <a:r>
              <a:rPr lang="en-US" altLang="en-US" sz="3600" i="1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“teaching them to observe all things whatsoever I commanded you …”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FF1D237-4BE6-2A7E-B27D-1850F7BB618B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  <p:extLst>
      <p:ext uri="{BB962C8B-B14F-4D97-AF65-F5344CB8AC3E}">
        <p14:creationId xmlns:p14="http://schemas.microsoft.com/office/powerpoint/2010/main" val="10592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50EECEEA-6DBE-781F-3EB5-03D13ED3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986B-FAB7-4C8D-9AB5-689DBE1376B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5AD21DA2-A987-625D-7062-53E13CFB6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412" y="1428228"/>
            <a:ext cx="8015288" cy="426578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1313"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63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600" b="1" dirty="0">
                <a:solidFill>
                  <a:srgbClr val="006BBC"/>
                </a:solidFill>
                <a:latin typeface="Franklin Gothic Medium Cond" panose="020B0606030402020204" pitchFamily="34" charset="0"/>
              </a:rPr>
              <a:t>Purpose.</a:t>
            </a:r>
            <a:r>
              <a:rPr lang="en-US" altLang="en-US" sz="3800" dirty="0">
                <a:solidFill>
                  <a:srgbClr val="FF0000"/>
                </a:solidFill>
                <a:latin typeface="Franklin Gothic Medium Cond" panose="020B0606030402020204" pitchFamily="34" charset="0"/>
              </a:rPr>
              <a:t> Acts 26:18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4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To open eyes.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34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To turn sinners from …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Franklin Gothic Medium Cond" panose="020B0606030402020204" pitchFamily="34" charset="0"/>
              </a:rPr>
              <a:t>Darkness to light.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3200" dirty="0">
                <a:latin typeface="Franklin Gothic Medium Cond" panose="020B0606030402020204" pitchFamily="34" charset="0"/>
              </a:rPr>
              <a:t>Power of Satan to God.</a:t>
            </a:r>
          </a:p>
          <a:p>
            <a:pPr marL="631825" lvl="1" indent="-290513">
              <a:spcBef>
                <a:spcPct val="20000"/>
              </a:spcBef>
              <a:buFontTx/>
              <a:buChar char="•"/>
              <a:tabLst>
                <a:tab pos="339725" algn="l"/>
                <a:tab pos="635000" algn="l"/>
              </a:tabLst>
            </a:pPr>
            <a:r>
              <a:rPr lang="en-US" altLang="en-US" sz="3400" dirty="0">
                <a:solidFill>
                  <a:srgbClr val="006600"/>
                </a:solidFill>
                <a:latin typeface="Franklin Gothic Medium Cond" panose="020B0606030402020204" pitchFamily="34" charset="0"/>
              </a:rPr>
              <a:t>Forgiveness and inheritance through faith in Jesus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8031919-1F29-BFF6-C333-D687EB714589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  <p:extLst>
      <p:ext uri="{BB962C8B-B14F-4D97-AF65-F5344CB8AC3E}">
        <p14:creationId xmlns:p14="http://schemas.microsoft.com/office/powerpoint/2010/main" val="367873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100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100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21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6DA2CB22-2756-5E94-E07F-472F0236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8E2DA-BE0A-4438-98C1-7AA12ACED05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183963A0-B929-EBFE-962A-49611C98F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68" y="2019300"/>
            <a:ext cx="8786574" cy="322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To </a:t>
            </a:r>
            <a:r>
              <a:rPr lang="en-US" altLang="en-US" sz="37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faith</a:t>
            </a: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and </a:t>
            </a:r>
            <a:r>
              <a:rPr lang="en-US" altLang="en-US" sz="37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confession</a:t>
            </a: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of faith. </a:t>
            </a:r>
            <a:r>
              <a:rPr lang="en-US" altLang="en-US" sz="37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Acts 8:37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To </a:t>
            </a:r>
            <a:r>
              <a:rPr lang="en-US" altLang="en-US" sz="37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repent</a:t>
            </a: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. </a:t>
            </a:r>
            <a:r>
              <a:rPr lang="en-US" altLang="en-US" sz="37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Acts 8:37-38; 8:22; 17:30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To be </a:t>
            </a:r>
            <a:r>
              <a:rPr lang="en-US" altLang="en-US" sz="37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baptized</a:t>
            </a: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. </a:t>
            </a:r>
            <a:r>
              <a:rPr lang="en-US" altLang="en-US" sz="37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Acts 2:38; 22:16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To </a:t>
            </a:r>
            <a:r>
              <a:rPr lang="en-US" altLang="en-US" sz="37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remain faithful.</a:t>
            </a:r>
            <a:r>
              <a:rPr lang="en-US" altLang="en-US" sz="37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 </a:t>
            </a:r>
            <a:r>
              <a:rPr lang="en-US" altLang="en-US" sz="37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anose="020B0606030402020204" pitchFamily="34" charset="0"/>
              </a:rPr>
              <a:t>Acts 13:43; 2 Corinthians 7:1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8F42104-9FA7-25FF-09AE-F97F7AF363ED}"/>
              </a:ext>
            </a:extLst>
          </p:cNvPr>
          <p:cNvSpPr txBox="1">
            <a:spLocks noChangeArrowheads="1"/>
          </p:cNvSpPr>
          <p:nvPr/>
        </p:nvSpPr>
        <p:spPr>
          <a:xfrm>
            <a:off x="1316073" y="496130"/>
            <a:ext cx="7771369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Franklin Gothic Medium Cond" panose="020B0606030402020204" pitchFamily="34" charset="0"/>
              </a:rPr>
              <a:t>God Calls Sinners to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317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317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317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317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466</Words>
  <Application>Microsoft Office PowerPoint</Application>
  <PresentationFormat>On-screen Show (4:3)</PresentationFormat>
  <Paragraphs>79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Franklin Gothic Medium Cond</vt:lpstr>
      <vt:lpstr>Trebuchet MS</vt:lpstr>
      <vt:lpstr>Wingdings 3</vt:lpstr>
      <vt:lpstr>Wisp</vt:lpstr>
      <vt:lpstr>The Gospel Invitation</vt:lpstr>
      <vt:lpstr>God Calls Sinners to Salvation</vt:lpstr>
      <vt:lpstr>God Invites and Calls Sinners Matthew 22:1-10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Invitation (3)</dc:title>
  <dc:creator>Micky Galloway</dc:creator>
  <cp:lastModifiedBy>Richard Lidh</cp:lastModifiedBy>
  <cp:revision>4</cp:revision>
  <cp:lastPrinted>2022-08-28T01:48:55Z</cp:lastPrinted>
  <dcterms:created xsi:type="dcterms:W3CDTF">2022-08-28T00:36:04Z</dcterms:created>
  <dcterms:modified xsi:type="dcterms:W3CDTF">2022-08-28T01:49:09Z</dcterms:modified>
</cp:coreProperties>
</file>